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7" r:id="rId4"/>
    <p:sldId id="338" r:id="rId5"/>
    <p:sldId id="339" r:id="rId6"/>
    <p:sldId id="258" r:id="rId7"/>
    <p:sldId id="259" r:id="rId8"/>
    <p:sldId id="260" r:id="rId9"/>
    <p:sldId id="261" r:id="rId10"/>
    <p:sldId id="262" r:id="rId11"/>
    <p:sldId id="263" r:id="rId12"/>
    <p:sldId id="332" r:id="rId13"/>
    <p:sldId id="333" r:id="rId14"/>
    <p:sldId id="334" r:id="rId15"/>
    <p:sldId id="264" r:id="rId16"/>
    <p:sldId id="265" r:id="rId17"/>
    <p:sldId id="266" r:id="rId18"/>
    <p:sldId id="335" r:id="rId19"/>
    <p:sldId id="336" r:id="rId20"/>
    <p:sldId id="267" r:id="rId21"/>
    <p:sldId id="268" r:id="rId22"/>
    <p:sldId id="269" r:id="rId23"/>
    <p:sldId id="270" r:id="rId24"/>
    <p:sldId id="271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5" r:id="rId40"/>
    <p:sldId id="293" r:id="rId41"/>
    <p:sldId id="296" r:id="rId42"/>
    <p:sldId id="297" r:id="rId43"/>
    <p:sldId id="294" r:id="rId44"/>
    <p:sldId id="298" r:id="rId45"/>
    <p:sldId id="342" r:id="rId46"/>
    <p:sldId id="299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57D503-B451-49A9-B9DC-DE2B872C72A0}" v="1" dt="2023-11-27T20:28:50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microsoft.com/office/2015/10/relationships/revisionInfo" Target="revisionInfo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ustomXml" Target="../customXml/item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EDUARDO BOTTEGA MARIUSSI" userId="S::ariel.mariussi@utp.edu.br::329e6070-2428-40e7-8366-3c72d66ab4cc" providerId="AD" clId="Web-{BD57D503-B451-49A9-B9DC-DE2B872C72A0}"/>
    <pc:docChg chg="sldOrd">
      <pc:chgData name="ARIEL EDUARDO BOTTEGA MARIUSSI" userId="S::ariel.mariussi@utp.edu.br::329e6070-2428-40e7-8366-3c72d66ab4cc" providerId="AD" clId="Web-{BD57D503-B451-49A9-B9DC-DE2B872C72A0}" dt="2023-11-27T20:28:50.998" v="0"/>
      <pc:docMkLst>
        <pc:docMk/>
      </pc:docMkLst>
      <pc:sldChg chg="ord">
        <pc:chgData name="ARIEL EDUARDO BOTTEGA MARIUSSI" userId="S::ariel.mariussi@utp.edu.br::329e6070-2428-40e7-8366-3c72d66ab4cc" providerId="AD" clId="Web-{BD57D503-B451-49A9-B9DC-DE2B872C72A0}" dt="2023-11-27T20:28:50.998" v="0"/>
        <pc:sldMkLst>
          <pc:docMk/>
          <pc:sldMk cId="1551332602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D05EF-A464-435D-96A4-91ADCAF3C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9DCFBB-2AA3-48D6-853D-F520D08C8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B2D250-4A2A-460C-8EA5-15F23590F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B56C5D-ACB9-4775-8C82-2F060F26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55D997-A8EA-4DDD-9500-ECCDCF06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39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5F11F-779C-4254-82A1-212A94D5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977D09-5539-4F47-A312-6523E047C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00725C-AF32-44F3-91DB-01FBD964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E42375-08EB-476E-946C-23E7D366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2D58D0-91A5-410F-8BDE-ED0CCC14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35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5EF119-0F5E-4069-9C09-0DD2941A9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CAEFC5-2A45-4F3C-A2F7-468A89957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AA68FC-78CD-4D38-9B1B-8822FB02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28582E-A35C-4517-912E-A9E6E1C0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037CC4-38B3-42B1-9303-564C2D15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61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62D85-81E3-46F2-9729-25DE4D13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760CDB-19F3-4362-916D-60D9B2FB1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AC3700-2E89-47A3-8FAB-6C305FE08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04B895-8390-49EC-A21D-2A1D5FEA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EB9354-E8B4-47C0-B967-56AC2B5E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805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36A2A-529A-4964-B0F6-B35030C1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2059F9-1469-4CF8-9A3F-E226C626A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7E664F-8467-43E4-9ED4-D27D1005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BD3263-70B5-413E-90FD-B576AF84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796C44-FC22-4B8D-8992-AC4E35D8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491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0B386-B752-4862-8077-2036E49FF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C2294A-6970-476D-A19D-A5E18ACAF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145A98-C128-4F45-AE45-4BA97850D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CB63DD-7FA3-4EB6-8BA7-92B4A8DC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21377A-F81F-46D6-922F-27AEFA73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BCC1A6-A926-4314-BC96-AC743D8C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05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CC923-8B4C-4099-8EC0-29E14AAA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70F915-06A9-4E1F-9C9A-23E101585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CA3AC8-8784-4AE9-9D5F-87DB8C226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6D944BC-0F1B-47CE-B2D9-5282AADE8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4B11B3-53DA-43AC-BB35-F772AB58B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585CB1D-74C7-445B-B1BA-4FA7C049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FAF4C2B-1B42-44A5-869F-BA22C28A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88409AF-7E8D-4AC3-AE15-1274394D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66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193F9-1586-4887-A0BA-06F8B2DE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3C1F8B-32DC-4C64-91C6-0E96F056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6299E08-7BD7-4CB7-A3E0-1E8E4C52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379EE51-2F36-46FB-BC27-E936A215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81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CC06D71-BC0D-47BE-825B-02E28A09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276AD0-39D3-4D43-A178-65096749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277618-8F3E-49B2-97DB-0204BF79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48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9A429-F588-4329-866C-6E3F4D4D9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A88B39-6BEE-4A03-949F-D50848C8B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E541F6-743A-47CD-AEE4-B314C6DCD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CB58DDB-8C72-4099-A31D-BDB521D8E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8708DE-DF64-425E-AB26-47C3FE25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BF0E5F-6A4B-4FFE-B3A3-C3FEFB24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25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45228-649D-482B-9D40-57F3B2DE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50AC567-706C-473D-BE21-2FA312DF1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A43C90-90E3-4425-B547-D3A613061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77A8FE-9976-40D9-9F3A-986359DE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A99D0B-1A93-402B-883D-CB14210BA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5A644B-5C6A-42E5-B09F-3CCCD746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004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133BA7-8587-4DA8-88B8-07115039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E7406A-EC0E-4076-AB8B-F80009902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54E034-C9A8-45C7-8CBE-3000164EE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2421B-DD7D-48EA-8DC4-E756173C8134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E1AD79-166F-4D5C-A53A-1038E5E4C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03650D-D9C3-45EB-9270-0E278ACA8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5AF6C-FCB5-45D8-A24F-C5756E7DA7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74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ipmabrasil.or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mipr.org.br/sobre-as-certificacoes-pmi/" TargetMode="External"/><Relationship Id="rId2" Type="http://schemas.openxmlformats.org/officeDocument/2006/relationships/hyperlink" Target="https://www.pmi.org/brasi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ricardo-vargas.com/pt/podcasts/pmbok-guide-7th-edition-overall-structure-part-1-3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6826" y="1112969"/>
            <a:ext cx="3937298" cy="41660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Gestão de Projeto de TI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96000" y="820880"/>
            <a:ext cx="5257799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Profa. Patricia Rucker de Bassi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9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437431"/>
            <a:ext cx="8249838" cy="626987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834887" y="1762539"/>
            <a:ext cx="176253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ROI –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Investiment</a:t>
            </a:r>
            <a:endParaRPr lang="pt-BR" dirty="0"/>
          </a:p>
        </p:txBody>
      </p:sp>
      <p:cxnSp>
        <p:nvCxnSpPr>
          <p:cNvPr id="5" name="Conector de Seta Reta 4"/>
          <p:cNvCxnSpPr>
            <a:cxnSpLocks/>
          </p:cNvCxnSpPr>
          <p:nvPr/>
        </p:nvCxnSpPr>
        <p:spPr>
          <a:xfrm>
            <a:off x="2597426" y="1961322"/>
            <a:ext cx="4357166" cy="55005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35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437431"/>
            <a:ext cx="8146807" cy="619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6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X Programa X Portfólio </a:t>
            </a:r>
            <a:r>
              <a:rPr lang="pt-BR" sz="2400" dirty="0"/>
              <a:t>(FGV)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887" y="1592642"/>
            <a:ext cx="7454814" cy="48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Imaturidade em Gestão de Projeto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6709" y="1959428"/>
            <a:ext cx="6292995" cy="394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Gestão de Projetos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833" y="1213036"/>
            <a:ext cx="7003701" cy="48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2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Gestão de Projetos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FFC000"/>
                </a:solidFill>
              </a:rPr>
              <a:t>Importante:</a:t>
            </a:r>
          </a:p>
          <a:p>
            <a:pPr lvl="1"/>
            <a:r>
              <a:rPr lang="pt-BR" dirty="0"/>
              <a:t>Quando se fala em exceder as expectativas do cliente não se fala em desenvolver atividades que estejam fora do escopo do projeto (“</a:t>
            </a:r>
            <a:r>
              <a:rPr lang="pt-BR" i="1" dirty="0">
                <a:solidFill>
                  <a:schemeClr val="accent2">
                    <a:lumMod val="75000"/>
                  </a:schemeClr>
                </a:solidFill>
              </a:rPr>
              <a:t>Gold </a:t>
            </a:r>
            <a:r>
              <a:rPr lang="pt-BR" i="1" dirty="0" err="1">
                <a:solidFill>
                  <a:schemeClr val="accent2">
                    <a:lumMod val="75000"/>
                  </a:schemeClr>
                </a:solidFill>
              </a:rPr>
              <a:t>Plating</a:t>
            </a:r>
            <a:r>
              <a:rPr lang="pt-BR" dirty="0"/>
              <a:t>”), mas sim, desenvolver as atividades que estão previstas no projeto com a maior precisão possível, encantando o cliente com 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pontualidade e rigor nos custos e especificações.</a:t>
            </a:r>
          </a:p>
        </p:txBody>
      </p:sp>
    </p:spTree>
    <p:extLst>
      <p:ext uri="{BB962C8B-B14F-4D97-AF65-F5344CB8AC3E}">
        <p14:creationId xmlns:p14="http://schemas.microsoft.com/office/powerpoint/2010/main" val="628792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Gestão de Projetos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FFC000"/>
                </a:solidFill>
              </a:rPr>
              <a:t>Importante:</a:t>
            </a:r>
          </a:p>
          <a:p>
            <a:pPr lvl="1"/>
            <a:r>
              <a:rPr lang="pt-BR" dirty="0"/>
              <a:t>Quando se fala em exceder as expectativas do cliente não se fala em desenvolver atividades que estejam fora do escopo do projeto (“</a:t>
            </a:r>
            <a:r>
              <a:rPr lang="pt-BR" i="1" dirty="0">
                <a:solidFill>
                  <a:schemeClr val="accent2">
                    <a:lumMod val="75000"/>
                  </a:schemeClr>
                </a:solidFill>
              </a:rPr>
              <a:t>Gold </a:t>
            </a:r>
            <a:r>
              <a:rPr lang="pt-BR" i="1" dirty="0" err="1">
                <a:solidFill>
                  <a:schemeClr val="accent2">
                    <a:lumMod val="75000"/>
                  </a:schemeClr>
                </a:solidFill>
              </a:rPr>
              <a:t>Plating</a:t>
            </a:r>
            <a:r>
              <a:rPr lang="pt-BR" dirty="0"/>
              <a:t>”), mas sim, desenvolver as atividades que estão previstas no projeto com a maior precisão possível, encantando o cliente com 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pontualidade e rigor nos custos e especificações.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4214191"/>
            <a:ext cx="4439596" cy="2097709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 flipV="1">
            <a:off x="8630596" y="2955235"/>
            <a:ext cx="1215769" cy="125895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070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Gestão de Projetos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FFC000"/>
                </a:solidFill>
              </a:rPr>
              <a:t>Importante:</a:t>
            </a:r>
          </a:p>
          <a:p>
            <a:pPr lvl="1"/>
            <a:r>
              <a:rPr lang="pt-BR" dirty="0"/>
              <a:t>Quando se fala em exceder as expectativas do cliente não se fala em desenvolver atividades que estejam fora do escopo do projeto (“</a:t>
            </a:r>
            <a:r>
              <a:rPr lang="pt-BR" i="1" dirty="0">
                <a:solidFill>
                  <a:schemeClr val="accent2">
                    <a:lumMod val="75000"/>
                  </a:schemeClr>
                </a:solidFill>
              </a:rPr>
              <a:t>Gold </a:t>
            </a:r>
            <a:r>
              <a:rPr lang="pt-BR" i="1" dirty="0" err="1">
                <a:solidFill>
                  <a:schemeClr val="accent2">
                    <a:lumMod val="75000"/>
                  </a:schemeClr>
                </a:solidFill>
              </a:rPr>
              <a:t>Plating</a:t>
            </a:r>
            <a:r>
              <a:rPr lang="pt-BR" dirty="0"/>
              <a:t>”), mas sim, desenvolver as atividades que estão previstas no projeto com a maior precisão possível, encantando o cliente com 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pontualidade e rigor nos custos e especificações.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7868655" y="3697357"/>
            <a:ext cx="1215769" cy="125895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224" y="4214191"/>
            <a:ext cx="3352593" cy="21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13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Gestão de Projetos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Funções da Gestão de Projetos:</a:t>
            </a:r>
          </a:p>
          <a:p>
            <a:endParaRPr lang="pt-BR" dirty="0"/>
          </a:p>
          <a:p>
            <a:pPr lvl="1"/>
            <a:r>
              <a:rPr lang="pt-BR" dirty="0"/>
              <a:t>Definição do projeto</a:t>
            </a:r>
          </a:p>
          <a:p>
            <a:pPr lvl="2"/>
            <a:r>
              <a:rPr lang="pt-BR" dirty="0"/>
              <a:t>Objetivos, metas, limitações, mecanismos de controle</a:t>
            </a:r>
          </a:p>
          <a:p>
            <a:pPr lvl="2"/>
            <a:endParaRPr lang="pt-BR" dirty="0"/>
          </a:p>
          <a:p>
            <a:pPr lvl="1"/>
            <a:r>
              <a:rPr lang="pt-BR" dirty="0"/>
              <a:t>Planejamento do projeto</a:t>
            </a:r>
          </a:p>
          <a:p>
            <a:pPr lvl="2"/>
            <a:r>
              <a:rPr lang="pt-BR" dirty="0"/>
              <a:t>Esforço, cronograma, riscos, entre outros</a:t>
            </a:r>
          </a:p>
          <a:p>
            <a:pPr lvl="2"/>
            <a:endParaRPr lang="pt-BR" dirty="0"/>
          </a:p>
          <a:p>
            <a:pPr lvl="1"/>
            <a:r>
              <a:rPr lang="pt-BR" dirty="0"/>
              <a:t>Controle do projeto</a:t>
            </a:r>
          </a:p>
          <a:p>
            <a:pPr lvl="2"/>
            <a:r>
              <a:rPr lang="pt-BR" dirty="0"/>
              <a:t>Medição, comunicação, intervenção corretiva</a:t>
            </a:r>
          </a:p>
        </p:txBody>
      </p:sp>
    </p:spTree>
    <p:extLst>
      <p:ext uri="{BB962C8B-B14F-4D97-AF65-F5344CB8AC3E}">
        <p14:creationId xmlns:p14="http://schemas.microsoft.com/office/powerpoint/2010/main" val="338499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Gerente de Projeto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338" y="1690688"/>
            <a:ext cx="6136400" cy="439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0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029" y="1364562"/>
            <a:ext cx="2495550" cy="183832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899" y="3175239"/>
            <a:ext cx="2895600" cy="15811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969" y="4554190"/>
            <a:ext cx="2847975" cy="160020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1579" y="4638260"/>
            <a:ext cx="2962275" cy="154305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3580">
            <a:off x="7412051" y="2869096"/>
            <a:ext cx="3187549" cy="155417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7853" y="1371600"/>
            <a:ext cx="2619375" cy="174307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Zaatari</a:t>
            </a:r>
            <a:r>
              <a:rPr lang="pt-BR" dirty="0"/>
              <a:t> – O deserto que virou casa </a:t>
            </a:r>
            <a:r>
              <a:rPr lang="pt-BR" sz="3200" dirty="0"/>
              <a:t>(2012 até hoje)</a:t>
            </a:r>
          </a:p>
        </p:txBody>
      </p:sp>
      <p:sp>
        <p:nvSpPr>
          <p:cNvPr id="9" name="AutoShape 12" descr="Resultado de imagem para zaatari campo de refugiados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1853" y="2066925"/>
            <a:ext cx="2286000" cy="120967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2168" y="4231995"/>
            <a:ext cx="2495550" cy="18383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8613" y="2665286"/>
            <a:ext cx="3214573" cy="2066511"/>
          </a:xfrm>
          <a:prstGeom prst="rect">
            <a:avLst/>
          </a:prstGeom>
        </p:spPr>
      </p:pic>
      <p:pic>
        <p:nvPicPr>
          <p:cNvPr id="21" name="podcast -Zaatari_ O Deserto que Virou Cas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" y="51049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5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48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2272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mar de certificações em tecnologia....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247" y="1998310"/>
            <a:ext cx="5836024" cy="42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88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Certificações em Gestão de Projetos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Oferecidas por associações profissionais em Gestão de Projetos</a:t>
            </a:r>
          </a:p>
          <a:p>
            <a:endParaRPr lang="pt-BR" dirty="0"/>
          </a:p>
          <a:p>
            <a:r>
              <a:rPr lang="pt-BR" dirty="0"/>
              <a:t>Exemplos:</a:t>
            </a:r>
          </a:p>
          <a:p>
            <a:pPr lvl="1"/>
            <a:r>
              <a:rPr lang="pt-BR" dirty="0"/>
              <a:t>IPMA – </a:t>
            </a:r>
            <a:r>
              <a:rPr lang="pt-BR" i="1" dirty="0" err="1"/>
              <a:t>International</a:t>
            </a:r>
            <a:r>
              <a:rPr lang="pt-BR" i="1" dirty="0"/>
              <a:t> Project Management </a:t>
            </a:r>
            <a:r>
              <a:rPr lang="pt-BR" i="1" dirty="0" err="1"/>
              <a:t>Association</a:t>
            </a:r>
            <a:endParaRPr lang="pt-BR" i="1" dirty="0"/>
          </a:p>
          <a:p>
            <a:pPr lvl="1"/>
            <a:r>
              <a:rPr lang="pt-BR" dirty="0"/>
              <a:t>PMI – </a:t>
            </a:r>
            <a:r>
              <a:rPr lang="pt-BR" i="1" dirty="0"/>
              <a:t>Project Management </a:t>
            </a:r>
            <a:r>
              <a:rPr lang="pt-BR" i="1" dirty="0" err="1"/>
              <a:t>Institute</a:t>
            </a:r>
            <a:endParaRPr lang="pt-BR" i="1" dirty="0"/>
          </a:p>
          <a:p>
            <a:pPr lvl="1"/>
            <a:endParaRPr lang="pt-BR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678" y="4001294"/>
            <a:ext cx="1513075" cy="20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6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IPMA?    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 err="1"/>
              <a:t>International</a:t>
            </a:r>
            <a:r>
              <a:rPr lang="pt-BR" i="1" dirty="0"/>
              <a:t> Project Management </a:t>
            </a:r>
            <a:r>
              <a:rPr lang="pt-BR" i="1" dirty="0" err="1"/>
              <a:t>Association</a:t>
            </a:r>
            <a:endParaRPr lang="pt-BR" i="1" dirty="0"/>
          </a:p>
          <a:p>
            <a:pPr lvl="1"/>
            <a:r>
              <a:rPr lang="pt-BR" dirty="0"/>
              <a:t>Associação fundada na </a:t>
            </a:r>
            <a:r>
              <a:rPr lang="pt-BR" dirty="0" err="1"/>
              <a:t>Suiça</a:t>
            </a:r>
            <a:r>
              <a:rPr lang="pt-BR" dirty="0"/>
              <a:t> em 1965 com o nome INTERNET (sede no UK)</a:t>
            </a:r>
          </a:p>
          <a:p>
            <a:pPr lvl="1"/>
            <a:r>
              <a:rPr lang="pt-BR" dirty="0"/>
              <a:t>Membros: associações nacionais de diversos países (+ 40 países)</a:t>
            </a:r>
          </a:p>
          <a:p>
            <a:pPr lvl="1"/>
            <a:r>
              <a:rPr lang="pt-BR" dirty="0"/>
              <a:t>As associações nacionais que são responsáveis por desenvolver e administrar os programas de certificação além de implantar seus órgãos de certificação </a:t>
            </a:r>
          </a:p>
          <a:p>
            <a:pPr lvl="1"/>
            <a:r>
              <a:rPr lang="pt-BR" dirty="0"/>
              <a:t>Certificação nasceu em 1998.</a:t>
            </a:r>
          </a:p>
          <a:p>
            <a:pPr lvl="1"/>
            <a:r>
              <a:rPr lang="pt-BR" dirty="0">
                <a:hlinkClick r:id="rId2"/>
              </a:rPr>
              <a:t>http://ipmabrasil.org/</a:t>
            </a:r>
            <a:r>
              <a:rPr lang="pt-BR" dirty="0"/>
              <a:t> </a:t>
            </a:r>
          </a:p>
        </p:txBody>
      </p:sp>
      <p:pic>
        <p:nvPicPr>
          <p:cNvPr id="8" name="Espaço Reservado para Conteúdo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4" y="4691270"/>
            <a:ext cx="7348745" cy="11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78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00" y="84137"/>
            <a:ext cx="6146800" cy="1325563"/>
          </a:xfrm>
        </p:spPr>
        <p:txBody>
          <a:bodyPr/>
          <a:lstStyle/>
          <a:p>
            <a:r>
              <a:rPr lang="pt-BR" dirty="0"/>
              <a:t>PMI – </a:t>
            </a:r>
            <a:r>
              <a:rPr lang="pt-BR" i="1" dirty="0"/>
              <a:t>Project Management Institute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90500" y="1730373"/>
            <a:ext cx="5359400" cy="4446589"/>
          </a:xfrm>
        </p:spPr>
        <p:txBody>
          <a:bodyPr/>
          <a:lstStyle/>
          <a:p>
            <a:r>
              <a:rPr lang="pt-BR" dirty="0"/>
              <a:t>Associação de gerentes de projeto, internacional, sem fins lucrativos</a:t>
            </a:r>
          </a:p>
          <a:p>
            <a:r>
              <a:rPr lang="pt-BR" dirty="0"/>
              <a:t>Fundada em 1969 na Pensilvânia</a:t>
            </a:r>
          </a:p>
          <a:p>
            <a:r>
              <a:rPr lang="pt-BR" dirty="0">
                <a:hlinkClick r:id="rId2"/>
              </a:rPr>
              <a:t>https://www.pmi.org/brasil</a:t>
            </a:r>
            <a:r>
              <a:rPr lang="pt-BR" dirty="0"/>
              <a:t> </a:t>
            </a:r>
          </a:p>
          <a:p>
            <a:r>
              <a:rPr lang="pt-BR" dirty="0">
                <a:hlinkClick r:id="rId3"/>
              </a:rPr>
              <a:t>https://pmipr.org.br/sobre-as-certificacoes-pmi/</a:t>
            </a:r>
            <a:r>
              <a:rPr lang="pt-BR" dirty="0"/>
              <a:t> </a:t>
            </a:r>
          </a:p>
        </p:txBody>
      </p:sp>
      <p:pic>
        <p:nvPicPr>
          <p:cNvPr id="1026" name="Picture 2" descr="Resultado de imagem para pmi membership growth 2017">
            <a:extLst>
              <a:ext uri="{FF2B5EF4-FFF2-40B4-BE49-F238E27FC236}">
                <a16:creationId xmlns:a16="http://schemas.microsoft.com/office/drawing/2014/main" id="{85998E21-18E7-4929-BAB8-55DA0017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054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41CD138-2823-4079-991B-BA845B18A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48457"/>
            <a:ext cx="5849739" cy="582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FC981BB-BFAD-4647-B44A-B6D2020B23C8}"/>
              </a:ext>
            </a:extLst>
          </p:cNvPr>
          <p:cNvSpPr txBox="1"/>
          <p:nvPr/>
        </p:nvSpPr>
        <p:spPr>
          <a:xfrm>
            <a:off x="6197600" y="6256617"/>
            <a:ext cx="6197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https://blog.pmtech.com.br/dados-estatisticos/</a:t>
            </a:r>
          </a:p>
        </p:txBody>
      </p:sp>
    </p:spTree>
    <p:extLst>
      <p:ext uri="{BB962C8B-B14F-4D97-AF65-F5344CB8AC3E}">
        <p14:creationId xmlns:p14="http://schemas.microsoft.com/office/powerpoint/2010/main" val="1545468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PMBOK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i="1" dirty="0" err="1"/>
              <a:t>Guide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</a:t>
            </a:r>
            <a:r>
              <a:rPr lang="pt-BR" i="1" dirty="0" err="1"/>
              <a:t>the</a:t>
            </a:r>
            <a:r>
              <a:rPr lang="pt-BR" i="1" dirty="0"/>
              <a:t> Project Management </a:t>
            </a:r>
            <a:r>
              <a:rPr lang="pt-BR" i="1" dirty="0" err="1"/>
              <a:t>Body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Knowledge</a:t>
            </a:r>
            <a:r>
              <a:rPr lang="pt-BR" i="1" dirty="0"/>
              <a:t> </a:t>
            </a:r>
            <a:r>
              <a:rPr lang="pt-BR" dirty="0"/>
              <a:t>(</a:t>
            </a:r>
            <a:r>
              <a:rPr lang="pt-BR" dirty="0" err="1"/>
              <a:t>PMBoK</a:t>
            </a:r>
            <a:r>
              <a:rPr lang="pt-BR" dirty="0"/>
              <a:t> </a:t>
            </a:r>
            <a:r>
              <a:rPr lang="pt-BR" dirty="0" err="1"/>
              <a:t>Guide</a:t>
            </a:r>
            <a:r>
              <a:rPr lang="pt-BR" dirty="0"/>
              <a:t>)</a:t>
            </a:r>
          </a:p>
          <a:p>
            <a:r>
              <a:rPr lang="pt-BR" dirty="0"/>
              <a:t>Conjunto de conhecimentos em Gestão de Projetos de TI</a:t>
            </a:r>
          </a:p>
          <a:p>
            <a:r>
              <a:rPr lang="pt-BR" dirty="0"/>
              <a:t>Proveniente da prática dos Gerentes de Projetos</a:t>
            </a:r>
          </a:p>
          <a:p>
            <a:r>
              <a:rPr lang="pt-BR" dirty="0"/>
              <a:t>Publicado e mantido pelo PMI com atualizações a cada 2/3 anos</a:t>
            </a:r>
          </a:p>
          <a:p>
            <a:r>
              <a:rPr lang="pt-BR" dirty="0"/>
              <a:t>Versão atual: 7ª edição em 2021 - abordando metodologias ágeis e híbridas</a:t>
            </a:r>
          </a:p>
          <a:p>
            <a:r>
              <a:rPr lang="pt-BR" sz="1600" dirty="0">
                <a:hlinkClick r:id="rId2"/>
              </a:rPr>
              <a:t>https://ricardo-vargas.com/pt/podcasts/pmbok-guide-7th-edition-overall-structure-part-1-3/</a:t>
            </a:r>
            <a:r>
              <a:rPr lang="pt-BR" sz="1600" dirty="0"/>
              <a:t> </a:t>
            </a:r>
          </a:p>
          <a:p>
            <a:r>
              <a:rPr lang="pt-BR" sz="1600" dirty="0"/>
              <a:t>https://www.pmi.org/</a:t>
            </a:r>
          </a:p>
        </p:txBody>
      </p:sp>
    </p:spTree>
    <p:extLst>
      <p:ext uri="{BB962C8B-B14F-4D97-AF65-F5344CB8AC3E}">
        <p14:creationId xmlns:p14="http://schemas.microsoft.com/office/powerpoint/2010/main" val="419863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PMI – Certificações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CAPM – </a:t>
            </a:r>
            <a:r>
              <a:rPr lang="pt-BR" i="1" dirty="0" err="1"/>
              <a:t>Certified</a:t>
            </a:r>
            <a:r>
              <a:rPr lang="pt-BR" i="1" dirty="0"/>
              <a:t> </a:t>
            </a:r>
            <a:r>
              <a:rPr lang="pt-BR" i="1" dirty="0" err="1"/>
              <a:t>Associate</a:t>
            </a:r>
            <a:r>
              <a:rPr lang="pt-BR" i="1" dirty="0"/>
              <a:t> Project Manager</a:t>
            </a:r>
          </a:p>
          <a:p>
            <a:r>
              <a:rPr lang="pt-BR" dirty="0"/>
              <a:t>PMP – </a:t>
            </a:r>
            <a:r>
              <a:rPr lang="pt-BR" i="1" dirty="0"/>
              <a:t>Project Management Professional</a:t>
            </a:r>
          </a:p>
          <a:p>
            <a:r>
              <a:rPr lang="pt-BR" dirty="0" err="1"/>
              <a:t>PgMP</a:t>
            </a:r>
            <a:r>
              <a:rPr lang="pt-BR" dirty="0"/>
              <a:t> – </a:t>
            </a:r>
            <a:r>
              <a:rPr lang="pt-BR" i="1" dirty="0" err="1"/>
              <a:t>Program</a:t>
            </a:r>
            <a:r>
              <a:rPr lang="pt-BR" i="1" dirty="0"/>
              <a:t> Management Professional</a:t>
            </a:r>
          </a:p>
          <a:p>
            <a:r>
              <a:rPr lang="pt-BR" dirty="0" err="1"/>
              <a:t>PfMP</a:t>
            </a:r>
            <a:r>
              <a:rPr lang="pt-BR" dirty="0"/>
              <a:t> – </a:t>
            </a:r>
            <a:r>
              <a:rPr lang="pt-BR" i="1" dirty="0"/>
              <a:t>Portfolio Management Professional</a:t>
            </a:r>
          </a:p>
          <a:p>
            <a:r>
              <a:rPr lang="pt-BR" dirty="0"/>
              <a:t>PMI-ACP – </a:t>
            </a:r>
            <a:r>
              <a:rPr lang="pt-BR" i="1" dirty="0"/>
              <a:t>PMI </a:t>
            </a:r>
            <a:r>
              <a:rPr lang="pt-BR" i="1" dirty="0" err="1"/>
              <a:t>Agile</a:t>
            </a:r>
            <a:r>
              <a:rPr lang="pt-BR" i="1" dirty="0"/>
              <a:t> </a:t>
            </a:r>
            <a:r>
              <a:rPr lang="pt-BR" i="1" dirty="0" err="1"/>
              <a:t>Certifier</a:t>
            </a:r>
            <a:r>
              <a:rPr lang="pt-BR" i="1" dirty="0"/>
              <a:t> </a:t>
            </a:r>
            <a:r>
              <a:rPr lang="pt-BR" i="1" dirty="0" err="1"/>
              <a:t>Practitioner</a:t>
            </a:r>
            <a:endParaRPr lang="pt-BR" i="1" dirty="0"/>
          </a:p>
          <a:p>
            <a:r>
              <a:rPr lang="pt-BR" dirty="0"/>
              <a:t>PMI-PBA – </a:t>
            </a:r>
            <a:r>
              <a:rPr lang="pt-BR" i="1" dirty="0"/>
              <a:t>PMI Professional in Business </a:t>
            </a:r>
            <a:r>
              <a:rPr lang="pt-BR" i="1" dirty="0" err="1"/>
              <a:t>Analysis</a:t>
            </a:r>
            <a:endParaRPr lang="pt-BR" i="1" dirty="0"/>
          </a:p>
          <a:p>
            <a:r>
              <a:rPr lang="pt-BR" dirty="0"/>
              <a:t>RMP – </a:t>
            </a:r>
            <a:r>
              <a:rPr lang="pt-BR" i="1" dirty="0" err="1"/>
              <a:t>Risk</a:t>
            </a:r>
            <a:r>
              <a:rPr lang="pt-BR" i="1" dirty="0"/>
              <a:t> Management Professional</a:t>
            </a:r>
          </a:p>
          <a:p>
            <a:r>
              <a:rPr lang="pt-BR" dirty="0"/>
              <a:t>SCP – </a:t>
            </a:r>
            <a:r>
              <a:rPr lang="pt-BR" i="1" dirty="0" err="1"/>
              <a:t>Scheduling</a:t>
            </a:r>
            <a:r>
              <a:rPr lang="pt-BR" i="1" dirty="0"/>
              <a:t> Professional</a:t>
            </a:r>
          </a:p>
        </p:txBody>
      </p:sp>
    </p:spTree>
    <p:extLst>
      <p:ext uri="{BB962C8B-B14F-4D97-AF65-F5344CB8AC3E}">
        <p14:creationId xmlns:p14="http://schemas.microsoft.com/office/powerpoint/2010/main" val="252325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pensar...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612" y="1690688"/>
            <a:ext cx="6070482" cy="449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21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5" y="1131547"/>
            <a:ext cx="6400800" cy="45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73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Estruturas Organizacionais de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Organizacional </a:t>
            </a:r>
            <a:r>
              <a:rPr lang="pt-BR" i="1" dirty="0" err="1"/>
              <a:t>Breakdown</a:t>
            </a:r>
            <a:r>
              <a:rPr lang="pt-BR" i="1" dirty="0"/>
              <a:t> </a:t>
            </a:r>
            <a:r>
              <a:rPr lang="pt-BR" i="1" dirty="0" err="1"/>
              <a:t>Structure</a:t>
            </a:r>
            <a:endParaRPr lang="pt-BR" i="1" dirty="0"/>
          </a:p>
          <a:p>
            <a:endParaRPr lang="pt-BR" i="1" dirty="0"/>
          </a:p>
          <a:p>
            <a:pPr lvl="1"/>
            <a:r>
              <a:rPr lang="pt-BR" dirty="0"/>
              <a:t>Forma como a organização trata os projetos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Tipos</a:t>
            </a:r>
          </a:p>
          <a:p>
            <a:pPr lvl="2"/>
            <a:r>
              <a:rPr lang="pt-BR" dirty="0"/>
              <a:t>Estrutura organizacional funcional – não baseada em projetos</a:t>
            </a:r>
          </a:p>
          <a:p>
            <a:pPr lvl="2"/>
            <a:r>
              <a:rPr lang="pt-BR" dirty="0"/>
              <a:t>Por projetos – </a:t>
            </a:r>
            <a:r>
              <a:rPr lang="pt-BR" dirty="0" err="1"/>
              <a:t>projetizada</a:t>
            </a:r>
            <a:endParaRPr lang="pt-BR" dirty="0"/>
          </a:p>
          <a:p>
            <a:pPr lvl="2"/>
            <a:r>
              <a:rPr lang="pt-BR" dirty="0"/>
              <a:t>Matricial</a:t>
            </a:r>
          </a:p>
        </p:txBody>
      </p:sp>
    </p:spTree>
    <p:extLst>
      <p:ext uri="{BB962C8B-B14F-4D97-AF65-F5344CB8AC3E}">
        <p14:creationId xmlns:p14="http://schemas.microsoft.com/office/powerpoint/2010/main" val="138550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Funcional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388" y="2094952"/>
            <a:ext cx="4921623" cy="36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8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projeto?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“Um projeto é um empreendimento </a:t>
            </a:r>
            <a:r>
              <a:rPr lang="pt-BR" dirty="0">
                <a:solidFill>
                  <a:srgbClr val="FFC000"/>
                </a:solidFill>
              </a:rPr>
              <a:t>temporário</a:t>
            </a:r>
            <a:r>
              <a:rPr lang="pt-BR" dirty="0"/>
              <a:t> conduzido para gerar um produto, serviço ou resultado </a:t>
            </a:r>
            <a:r>
              <a:rPr lang="pt-BR" dirty="0">
                <a:solidFill>
                  <a:srgbClr val="FFC000"/>
                </a:solidFill>
              </a:rPr>
              <a:t>específico.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9523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</a:t>
            </a:r>
            <a:r>
              <a:rPr lang="pt-BR" dirty="0" err="1"/>
              <a:t>Projetizada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129" y="1824356"/>
            <a:ext cx="5432611" cy="413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93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Matricial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897" y="1963271"/>
            <a:ext cx="6922544" cy="38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39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Matricial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Combina as duas alternativas anteriores, proporcionando maior flexibilidade.</a:t>
            </a:r>
          </a:p>
          <a:p>
            <a:r>
              <a:rPr lang="pt-BR" dirty="0"/>
              <a:t>Pode gerar conflitos entre os interesses:</a:t>
            </a:r>
          </a:p>
          <a:p>
            <a:pPr lvl="1"/>
            <a:r>
              <a:rPr lang="pt-BR" dirty="0"/>
              <a:t> do gerente funcional (focado na eficiência da utilização de seus recursos) e </a:t>
            </a:r>
          </a:p>
          <a:p>
            <a:pPr lvl="1"/>
            <a:r>
              <a:rPr lang="pt-BR" dirty="0"/>
              <a:t>do gerente do projeto (focado na eficiência do “seu projeto”)</a:t>
            </a:r>
          </a:p>
          <a:p>
            <a:r>
              <a:rPr lang="pt-BR" dirty="0"/>
              <a:t>Exemplo: Escritórios de engenharia e consultoria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386" y="4363312"/>
            <a:ext cx="3833889" cy="21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92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Estrutura Matricial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Estrutura matricial leve</a:t>
            </a:r>
          </a:p>
          <a:p>
            <a:r>
              <a:rPr lang="pt-BR" dirty="0"/>
              <a:t>Estrutura matricial equilibrada ou balanceada</a:t>
            </a:r>
          </a:p>
          <a:p>
            <a:r>
              <a:rPr lang="pt-BR" dirty="0"/>
              <a:t>Estrutura matricial forte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084" y="4001294"/>
            <a:ext cx="3834716" cy="21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53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Estrutura Matricial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Matricial fraca ou Matricial leve:</a:t>
            </a:r>
          </a:p>
          <a:p>
            <a:pPr lvl="1"/>
            <a:r>
              <a:rPr lang="pt-BR" dirty="0"/>
              <a:t>Estrutura usada em projetos pequenos e mais simples ou quando é o primeiro projeto da empresa</a:t>
            </a:r>
          </a:p>
          <a:p>
            <a:pPr lvl="1"/>
            <a:r>
              <a:rPr lang="pt-BR" dirty="0"/>
              <a:t>Importância dada aos projetos ainda é pequena</a:t>
            </a:r>
          </a:p>
          <a:p>
            <a:pPr lvl="1"/>
            <a:r>
              <a:rPr lang="pt-BR" dirty="0"/>
              <a:t>Menos rígida do que a Funcional pura</a:t>
            </a:r>
          </a:p>
          <a:p>
            <a:pPr lvl="1"/>
            <a:r>
              <a:rPr lang="pt-BR" dirty="0"/>
              <a:t>Um dos recursos alocados ao projeto é nomeado como Coordenador do Projeto.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726" y="4415182"/>
            <a:ext cx="3834716" cy="21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06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Estrutura Matricial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Matricial Equilibrada ou Balanceada:</a:t>
            </a:r>
          </a:p>
          <a:p>
            <a:pPr lvl="1"/>
            <a:r>
              <a:rPr lang="pt-BR" dirty="0"/>
              <a:t>Existe a presença hierárquica na organização mas menos rígida que a Funcional</a:t>
            </a:r>
          </a:p>
          <a:p>
            <a:pPr lvl="1"/>
            <a:r>
              <a:rPr lang="pt-BR" dirty="0"/>
              <a:t>Importância dada aos projetos ainda é limitada</a:t>
            </a:r>
          </a:p>
          <a:p>
            <a:pPr lvl="1"/>
            <a:r>
              <a:rPr lang="pt-BR" dirty="0"/>
              <a:t>Poder é partilhado pelo Gerente/Coordenador de Projetos e pelo Gerente Funcional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990" y="4286721"/>
            <a:ext cx="3834716" cy="21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25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Estrutura Matricial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Matricial Forte:</a:t>
            </a:r>
          </a:p>
          <a:p>
            <a:pPr lvl="1"/>
            <a:r>
              <a:rPr lang="pt-BR" dirty="0"/>
              <a:t>Poder está com o Gerente de Projetos</a:t>
            </a:r>
          </a:p>
          <a:p>
            <a:pPr lvl="1"/>
            <a:r>
              <a:rPr lang="pt-BR" dirty="0"/>
              <a:t>Sua autonomia é comparável à do Gerente Funcional</a:t>
            </a:r>
          </a:p>
          <a:p>
            <a:pPr lvl="1"/>
            <a:r>
              <a:rPr lang="pt-BR" dirty="0"/>
              <a:t>O Gerente de Projetos se dedica integralmente ao projeto</a:t>
            </a:r>
          </a:p>
          <a:p>
            <a:pPr lvl="1"/>
            <a:r>
              <a:rPr lang="pt-BR" dirty="0"/>
              <a:t>É comum que os Gerentes de Projeto estejam agrupados em uma área comum da empresa, com importância estratégica.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997" y="4356188"/>
            <a:ext cx="3834716" cy="21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61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de Projeto</a:t>
            </a:r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718" y="1985181"/>
            <a:ext cx="5889811" cy="40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18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Resumindo...</a:t>
            </a:r>
          </a:p>
        </p:txBody>
      </p:sp>
      <p:pic>
        <p:nvPicPr>
          <p:cNvPr id="2050" name="Picture 2" descr="Resumo das caracterÃ­sticas de estruturas organizacionais - PMBOK">
            <a:extLst>
              <a:ext uri="{FF2B5EF4-FFF2-40B4-BE49-F238E27FC236}">
                <a16:creationId xmlns:a16="http://schemas.microsoft.com/office/drawing/2014/main" id="{83277CC6-8BE4-4E98-A093-663C9CA2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8" y="1690688"/>
            <a:ext cx="8289996" cy="465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332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de 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Fases da vida de um projeto desde o momento em que ele é </a:t>
            </a:r>
            <a:r>
              <a:rPr lang="pt-BR" dirty="0">
                <a:solidFill>
                  <a:srgbClr val="FFC000"/>
                </a:solidFill>
              </a:rPr>
              <a:t>concebido</a:t>
            </a:r>
            <a:r>
              <a:rPr lang="pt-BR" dirty="0"/>
              <a:t>, até o momento em que ele é </a:t>
            </a:r>
            <a:r>
              <a:rPr lang="pt-BR" dirty="0">
                <a:solidFill>
                  <a:srgbClr val="FFC000"/>
                </a:solidFill>
              </a:rPr>
              <a:t>encerrado</a:t>
            </a:r>
            <a:r>
              <a:rPr lang="pt-BR" dirty="0"/>
              <a:t>.</a:t>
            </a:r>
          </a:p>
          <a:p>
            <a:r>
              <a:rPr lang="pt-BR" dirty="0"/>
              <a:t>O ciclo de vida do projeto inicia com uma </a:t>
            </a:r>
            <a:r>
              <a:rPr lang="pt-BR" dirty="0">
                <a:solidFill>
                  <a:srgbClr val="FFC000"/>
                </a:solidFill>
              </a:rPr>
              <a:t>demanda</a:t>
            </a:r>
            <a:r>
              <a:rPr lang="pt-BR" dirty="0"/>
              <a:t> e se encerra quando os seus </a:t>
            </a:r>
            <a:r>
              <a:rPr lang="pt-BR" dirty="0">
                <a:solidFill>
                  <a:srgbClr val="FFC000"/>
                </a:solidFill>
              </a:rPr>
              <a:t>objetivos são atingidos </a:t>
            </a:r>
            <a:r>
              <a:rPr lang="pt-BR" dirty="0"/>
              <a:t>ou se decide pelo seu </a:t>
            </a:r>
            <a:r>
              <a:rPr lang="pt-BR" dirty="0">
                <a:solidFill>
                  <a:srgbClr val="FFC000"/>
                </a:solidFill>
              </a:rPr>
              <a:t>cancelamento.</a:t>
            </a:r>
          </a:p>
          <a:p>
            <a:r>
              <a:rPr lang="pt-BR" dirty="0"/>
              <a:t>As fases de um projeto dependem da </a:t>
            </a:r>
            <a:r>
              <a:rPr lang="pt-BR" dirty="0">
                <a:solidFill>
                  <a:srgbClr val="FFC000"/>
                </a:solidFill>
              </a:rPr>
              <a:t>natureza</a:t>
            </a:r>
            <a:r>
              <a:rPr lang="pt-BR" dirty="0"/>
              <a:t> do projeto.</a:t>
            </a:r>
          </a:p>
          <a:p>
            <a:r>
              <a:rPr lang="pt-BR" dirty="0"/>
              <a:t>O PMI aborda </a:t>
            </a:r>
            <a:r>
              <a:rPr lang="pt-BR" dirty="0">
                <a:solidFill>
                  <a:srgbClr val="FFC000"/>
                </a:solidFill>
              </a:rPr>
              <a:t>cinco grupos de processos </a:t>
            </a:r>
            <a:r>
              <a:rPr lang="pt-BR" dirty="0"/>
              <a:t>que muitas vezes são chamados de fases do projeto.</a:t>
            </a:r>
          </a:p>
        </p:txBody>
      </p:sp>
    </p:spTree>
    <p:extLst>
      <p:ext uri="{BB962C8B-B14F-4D97-AF65-F5344CB8AC3E}">
        <p14:creationId xmlns:p14="http://schemas.microsoft.com/office/powerpoint/2010/main" val="203961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projeto?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“Projeto é um empreendimento </a:t>
            </a:r>
            <a:r>
              <a:rPr lang="pt-BR" dirty="0">
                <a:solidFill>
                  <a:srgbClr val="FFC000"/>
                </a:solidFill>
              </a:rPr>
              <a:t>não repetitivo</a:t>
            </a:r>
            <a:r>
              <a:rPr lang="pt-BR" dirty="0"/>
              <a:t>, caracterizado por uma sequência clara e lógica de eventos, com </a:t>
            </a:r>
            <a:r>
              <a:rPr lang="pt-BR" dirty="0">
                <a:solidFill>
                  <a:srgbClr val="FFC000"/>
                </a:solidFill>
              </a:rPr>
              <a:t>início, meio e fim</a:t>
            </a:r>
            <a:r>
              <a:rPr lang="pt-BR" dirty="0"/>
              <a:t>, que se destina a atingir um </a:t>
            </a:r>
            <a:r>
              <a:rPr lang="pt-BR" dirty="0">
                <a:solidFill>
                  <a:srgbClr val="FFC000"/>
                </a:solidFill>
              </a:rPr>
              <a:t>objetivo claro e definido</a:t>
            </a:r>
            <a:r>
              <a:rPr lang="pt-BR" dirty="0"/>
              <a:t>, sendo conduzido por pessoas </a:t>
            </a:r>
            <a:r>
              <a:rPr lang="pt-BR" dirty="0">
                <a:solidFill>
                  <a:srgbClr val="FFC000"/>
                </a:solidFill>
              </a:rPr>
              <a:t>dentro de parâmetros predefinidos </a:t>
            </a:r>
            <a:r>
              <a:rPr lang="pt-BR" dirty="0"/>
              <a:t>de tempo, custo, recursos envolvidos e qualidade.”</a:t>
            </a:r>
          </a:p>
          <a:p>
            <a:pPr marL="0" indent="0">
              <a:buNone/>
            </a:pPr>
            <a:r>
              <a:rPr lang="pt-BR" sz="2000" dirty="0"/>
              <a:t>(Ricardo Vargas, PMP)</a:t>
            </a:r>
          </a:p>
        </p:txBody>
      </p:sp>
    </p:spTree>
    <p:extLst>
      <p:ext uri="{BB962C8B-B14F-4D97-AF65-F5344CB8AC3E}">
        <p14:creationId xmlns:p14="http://schemas.microsoft.com/office/powerpoint/2010/main" val="2395472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Grupos de Processos de Projeto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518" y="2017059"/>
            <a:ext cx="7247535" cy="377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18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103"/>
          </a:xfrm>
        </p:spPr>
        <p:txBody>
          <a:bodyPr/>
          <a:lstStyle/>
          <a:p>
            <a:r>
              <a:rPr lang="pt-BR" dirty="0"/>
              <a:t>Ciclo de Vida de Projeto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838200" y="1294228"/>
            <a:ext cx="10515600" cy="4882735"/>
          </a:xfrm>
        </p:spPr>
        <p:txBody>
          <a:bodyPr/>
          <a:lstStyle/>
          <a:p>
            <a:r>
              <a:rPr lang="pt-BR" dirty="0"/>
              <a:t>Ciclo de vida de produto de software</a:t>
            </a: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492" y="2223332"/>
            <a:ext cx="7707188" cy="408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7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Ciclo de Vida do Software X Projeto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2365" y="1690688"/>
            <a:ext cx="7001435" cy="45977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1B4B53-8446-4B48-A42C-665AA3EA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69" y="4380896"/>
            <a:ext cx="3055022" cy="1620652"/>
          </a:xfrm>
          <a:prstGeom prst="rect">
            <a:avLst/>
          </a:prstGeom>
        </p:spPr>
      </p:pic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E7BA73D7-0218-4797-A6E5-6E1520183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38" y="2131181"/>
            <a:ext cx="3090153" cy="160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7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322AA-405D-4E22-A36C-B9A78CF2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Fases do Ciclo de Vida do Projeto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50BE2FB-29F3-44FE-8FC4-9D7674FA5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602" y="1825625"/>
            <a:ext cx="80927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6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Esforço ao longo do ciclo de vida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00C84E-BCDE-472D-AAAA-8A661682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00" y="2388785"/>
            <a:ext cx="7974781" cy="29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2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uma operação?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“Uma operação é uma </a:t>
            </a:r>
            <a:r>
              <a:rPr lang="pt-BR" dirty="0">
                <a:solidFill>
                  <a:srgbClr val="FFC000"/>
                </a:solidFill>
              </a:rPr>
              <a:t>função organizacional </a:t>
            </a:r>
            <a:r>
              <a:rPr lang="pt-BR" dirty="0"/>
              <a:t>que realiza a execução continua de atividades que produzem o </a:t>
            </a:r>
            <a:r>
              <a:rPr lang="pt-BR" dirty="0">
                <a:solidFill>
                  <a:srgbClr val="FFC000"/>
                </a:solidFill>
              </a:rPr>
              <a:t>mesmo </a:t>
            </a:r>
            <a:r>
              <a:rPr lang="pt-BR" dirty="0"/>
              <a:t>produto ou fornecem o mesmo serviço </a:t>
            </a:r>
            <a:r>
              <a:rPr lang="pt-BR" dirty="0">
                <a:solidFill>
                  <a:srgbClr val="FFC000"/>
                </a:solidFill>
              </a:rPr>
              <a:t>repetidamente</a:t>
            </a:r>
            <a:r>
              <a:rPr lang="pt-BR" dirty="0"/>
              <a:t>.”</a:t>
            </a:r>
          </a:p>
          <a:p>
            <a:pPr marL="0" indent="0">
              <a:buNone/>
            </a:pPr>
            <a:r>
              <a:rPr lang="pt-BR" sz="2000" dirty="0"/>
              <a:t>(PMI, 2012)</a:t>
            </a:r>
          </a:p>
        </p:txBody>
      </p:sp>
    </p:spTree>
    <p:extLst>
      <p:ext uri="{BB962C8B-B14F-4D97-AF65-F5344CB8AC3E}">
        <p14:creationId xmlns:p14="http://schemas.microsoft.com/office/powerpoint/2010/main" val="983738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Diferenças entre Projetos X Operações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Projetos e operações têm características comuns:</a:t>
            </a:r>
          </a:p>
          <a:p>
            <a:pPr lvl="1"/>
            <a:r>
              <a:rPr lang="pt-BR" dirty="0"/>
              <a:t>São desempenhados por pessoas</a:t>
            </a:r>
          </a:p>
          <a:p>
            <a:pPr lvl="1"/>
            <a:r>
              <a:rPr lang="pt-BR" dirty="0"/>
              <a:t>São limitados por recursos</a:t>
            </a:r>
          </a:p>
          <a:p>
            <a:pPr lvl="1"/>
            <a:r>
              <a:rPr lang="pt-BR" dirty="0"/>
              <a:t>São planejados, executados e controlados</a:t>
            </a:r>
          </a:p>
          <a:p>
            <a:pPr lvl="1"/>
            <a:endParaRPr lang="pt-BR" dirty="0"/>
          </a:p>
          <a:p>
            <a:r>
              <a:rPr lang="pt-BR" dirty="0"/>
              <a:t>Projeto:</a:t>
            </a:r>
          </a:p>
          <a:p>
            <a:pPr lvl="1"/>
            <a:r>
              <a:rPr lang="pt-BR" dirty="0"/>
              <a:t>Temporário</a:t>
            </a:r>
          </a:p>
          <a:p>
            <a:pPr lvl="1"/>
            <a:r>
              <a:rPr lang="pt-BR" dirty="0"/>
              <a:t>Produto ou serviço único </a:t>
            </a:r>
          </a:p>
        </p:txBody>
      </p:sp>
    </p:spTree>
    <p:extLst>
      <p:ext uri="{BB962C8B-B14F-4D97-AF65-F5344CB8AC3E}">
        <p14:creationId xmlns:p14="http://schemas.microsoft.com/office/powerpoint/2010/main" val="1798853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“Um programa é </a:t>
            </a:r>
            <a:r>
              <a:rPr lang="pt-BR" dirty="0">
                <a:solidFill>
                  <a:srgbClr val="FFC000"/>
                </a:solidFill>
              </a:rPr>
              <a:t>um grupo de projetos relacionados </a:t>
            </a:r>
            <a:r>
              <a:rPr lang="pt-BR" dirty="0"/>
              <a:t>de forma coordenada para obter benefícios que não estariam disponíveis se eles fossem gerenciados individualmente.”</a:t>
            </a:r>
          </a:p>
          <a:p>
            <a:pPr marL="0" indent="0">
              <a:buNone/>
            </a:pPr>
            <a:r>
              <a:rPr lang="pt-BR" sz="2000" dirty="0"/>
              <a:t>(SPM, 2008)</a:t>
            </a:r>
          </a:p>
        </p:txBody>
      </p:sp>
    </p:spTree>
    <p:extLst>
      <p:ext uri="{BB962C8B-B14F-4D97-AF65-F5344CB8AC3E}">
        <p14:creationId xmlns:p14="http://schemas.microsoft.com/office/powerpoint/2010/main" val="4104388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Portfólio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“Um portfólio é um </a:t>
            </a:r>
            <a:r>
              <a:rPr lang="pt-BR" dirty="0">
                <a:solidFill>
                  <a:srgbClr val="FFC000"/>
                </a:solidFill>
              </a:rPr>
              <a:t>conjunto</a:t>
            </a:r>
            <a:r>
              <a:rPr lang="pt-BR" dirty="0"/>
              <a:t> de projetos, programas e outros trabalhos que são agrupados para facilitar o gerenciamento efetivo daquele trabalho para atender a objetivos estratégicos específicos. </a:t>
            </a:r>
          </a:p>
          <a:p>
            <a:pPr marL="0" indent="0">
              <a:buNone/>
            </a:pPr>
            <a:r>
              <a:rPr lang="pt-BR" dirty="0"/>
              <a:t>Os componentes do Portfólio </a:t>
            </a:r>
            <a:r>
              <a:rPr lang="pt-BR" dirty="0">
                <a:solidFill>
                  <a:srgbClr val="FFC000"/>
                </a:solidFill>
              </a:rPr>
              <a:t>não necessariamente precisam ter alguma relação</a:t>
            </a:r>
            <a:r>
              <a:rPr lang="pt-BR" dirty="0"/>
              <a:t> de dependência ou estar diretamente relacionados.”</a:t>
            </a:r>
          </a:p>
          <a:p>
            <a:pPr marL="0" indent="0">
              <a:buNone/>
            </a:pPr>
            <a:r>
              <a:rPr lang="pt-BR" sz="2000" dirty="0"/>
              <a:t>(SPM, 2008)</a:t>
            </a:r>
          </a:p>
        </p:txBody>
      </p:sp>
    </p:spTree>
    <p:extLst>
      <p:ext uri="{BB962C8B-B14F-4D97-AF65-F5344CB8AC3E}">
        <p14:creationId xmlns:p14="http://schemas.microsoft.com/office/powerpoint/2010/main" val="346857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94" y="206974"/>
            <a:ext cx="8345510" cy="63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3224A9D5FA34480CDF2A82B2CEBD6" ma:contentTypeVersion="5" ma:contentTypeDescription="Create a new document." ma:contentTypeScope="" ma:versionID="20df73d375e4d647528312551b66d845">
  <xsd:schema xmlns:xsd="http://www.w3.org/2001/XMLSchema" xmlns:xs="http://www.w3.org/2001/XMLSchema" xmlns:p="http://schemas.microsoft.com/office/2006/metadata/properties" xmlns:ns2="065bfa9c-086b-4342-9f95-2b7c135fd06b" xmlns:ns3="c1527765-ead9-4985-ae14-255d4b687692" targetNamespace="http://schemas.microsoft.com/office/2006/metadata/properties" ma:root="true" ma:fieldsID="fad091e9c4676885df08ad9ebd322a1c" ns2:_="" ns3:_="">
    <xsd:import namespace="065bfa9c-086b-4342-9f95-2b7c135fd06b"/>
    <xsd:import namespace="c1527765-ead9-4985-ae14-255d4b6876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5bfa9c-086b-4342-9f95-2b7c135fd0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27765-ead9-4985-ae14-255d4b68769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9F3BC7-D4D2-4966-BD0A-40E4ADEF6074}"/>
</file>

<file path=customXml/itemProps2.xml><?xml version="1.0" encoding="utf-8"?>
<ds:datastoreItem xmlns:ds="http://schemas.openxmlformats.org/officeDocument/2006/customXml" ds:itemID="{EA8A62A8-AD93-4A48-8067-01ABF5D937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D2EAFB-A2CE-4588-B1D4-CF6825106B43}"/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1161</Words>
  <Application>Microsoft Office PowerPoint</Application>
  <PresentationFormat>Widescreen</PresentationFormat>
  <Paragraphs>151</Paragraphs>
  <Slides>44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5" baseType="lpstr">
      <vt:lpstr>Tema do Office</vt:lpstr>
      <vt:lpstr>Gestão de Projeto de TI</vt:lpstr>
      <vt:lpstr>Zaatari – O deserto que virou casa (2012 até hoje)</vt:lpstr>
      <vt:lpstr>O que é projeto?</vt:lpstr>
      <vt:lpstr>O que é projeto?</vt:lpstr>
      <vt:lpstr>O que é uma operação?</vt:lpstr>
      <vt:lpstr>Diferenças entre Projetos X Operações </vt:lpstr>
      <vt:lpstr>Programa</vt:lpstr>
      <vt:lpstr>Portfólio</vt:lpstr>
      <vt:lpstr>Apresentação do PowerPoint</vt:lpstr>
      <vt:lpstr>Apresentação do PowerPoint</vt:lpstr>
      <vt:lpstr>Apresentação do PowerPoint</vt:lpstr>
      <vt:lpstr>Projeto X Programa X Portfólio (FGV)</vt:lpstr>
      <vt:lpstr>Imaturidade em Gestão de Projeto</vt:lpstr>
      <vt:lpstr>Gestão de Projetos</vt:lpstr>
      <vt:lpstr>Gestão de Projetos</vt:lpstr>
      <vt:lpstr>Gestão de Projetos</vt:lpstr>
      <vt:lpstr>Gestão de Projetos</vt:lpstr>
      <vt:lpstr>Gestão de Projetos</vt:lpstr>
      <vt:lpstr>Gerente de Projeto</vt:lpstr>
      <vt:lpstr>Um mar de certificações em tecnologia....</vt:lpstr>
      <vt:lpstr>Certificações em Gestão de Projetos</vt:lpstr>
      <vt:lpstr>O que é IPMA?    </vt:lpstr>
      <vt:lpstr>PMI – Project Management Institute</vt:lpstr>
      <vt:lpstr>PMBOK</vt:lpstr>
      <vt:lpstr>PMI – Certificações</vt:lpstr>
      <vt:lpstr>Para pensar...</vt:lpstr>
      <vt:lpstr>Apresentação do PowerPoint</vt:lpstr>
      <vt:lpstr>Estruturas Organizacionais de Projeto</vt:lpstr>
      <vt:lpstr>Estrutura Funcional</vt:lpstr>
      <vt:lpstr>Estrutura Projetizada</vt:lpstr>
      <vt:lpstr>Estrutura Matricial</vt:lpstr>
      <vt:lpstr>Estrutura Matricial</vt:lpstr>
      <vt:lpstr>Tipos de Estrutura Matricial</vt:lpstr>
      <vt:lpstr>Tipos de Estrutura Matricial</vt:lpstr>
      <vt:lpstr>Tipos de Estrutura Matricial</vt:lpstr>
      <vt:lpstr>Tipos de Estrutura Matricial</vt:lpstr>
      <vt:lpstr>Ciclo de Vida de Projeto</vt:lpstr>
      <vt:lpstr>Resumindo...</vt:lpstr>
      <vt:lpstr>Ciclo de Vida de Projeto</vt:lpstr>
      <vt:lpstr>Grupos de Processos de Projeto</vt:lpstr>
      <vt:lpstr>Ciclo de Vida de Projeto</vt:lpstr>
      <vt:lpstr>Ciclo de Vida do Software X Projeto</vt:lpstr>
      <vt:lpstr>Fases do Ciclo de Vida do Projeto</vt:lpstr>
      <vt:lpstr>Esforço ao longo do ciclo de vida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Gestão de Projeto de TI</dc:title>
  <dc:creator>Patricia de Bassi</dc:creator>
  <cp:lastModifiedBy>Patricia de Bassi</cp:lastModifiedBy>
  <cp:revision>6</cp:revision>
  <dcterms:created xsi:type="dcterms:W3CDTF">2020-11-16T19:22:03Z</dcterms:created>
  <dcterms:modified xsi:type="dcterms:W3CDTF">2023-11-27T20:28:51Z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0x01010064D3224A9D5FA34480CDF2A82B2CEBD6</vt:lpwstr>
  </property>
</Properties>
</file>